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6858000" cx="12192000"/>
  <p:notesSz cx="6858000" cy="9144000"/>
  <p:embeddedFontLst>
    <p:embeddedFont>
      <p:font typeface="Robo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51f5efd85_1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51f5efd85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4ff2a9df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74ff2a9dff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51f5efd85_1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51f5efd85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51f5efd8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751f5efd85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5360e3d7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75360e3d7b_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4ff2a9df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74ff2a9dff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5360e3d7b_1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5360e3d7b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51f5efd85_1_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751f5efd85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2"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2"/>
          <p:cNvSpPr txBox="1"/>
          <p:nvPr>
            <p:ph idx="1"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2"/>
          <p:cNvSpPr txBox="1"/>
          <p:nvPr>
            <p:ph idx="2"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3"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2"/>
          <p:cNvSpPr txBox="1"/>
          <p:nvPr>
            <p:ph idx="4"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1"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2"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7" name="Google Shape;6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68520" y="1825560"/>
            <a:ext cx="5453640" cy="435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68520" y="1825560"/>
            <a:ext cx="5453640" cy="435096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6240" y="6346800"/>
            <a:ext cx="3657240" cy="3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6240" y="6346800"/>
            <a:ext cx="3657240" cy="3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2"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idx="1"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1"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idx="2"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3"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2"/>
          <p:cNvSpPr txBox="1"/>
          <p:nvPr>
            <p:ph idx="1"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2"/>
          <p:cNvSpPr txBox="1"/>
          <p:nvPr>
            <p:ph idx="2"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2"/>
          <p:cNvSpPr txBox="1"/>
          <p:nvPr>
            <p:ph idx="3"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3"/>
          <p:cNvSpPr txBox="1"/>
          <p:nvPr>
            <p:ph idx="1"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2"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3"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4"/>
          <p:cNvSpPr txBox="1"/>
          <p:nvPr>
            <p:ph idx="1"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2"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5"/>
          <p:cNvSpPr txBox="1"/>
          <p:nvPr>
            <p:ph idx="1"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5"/>
          <p:cNvSpPr txBox="1"/>
          <p:nvPr>
            <p:ph idx="2"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5"/>
          <p:cNvSpPr txBox="1"/>
          <p:nvPr>
            <p:ph idx="3"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5"/>
          <p:cNvSpPr txBox="1"/>
          <p:nvPr>
            <p:ph idx="4"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6"/>
          <p:cNvSpPr txBox="1"/>
          <p:nvPr>
            <p:ph idx="1"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6"/>
          <p:cNvSpPr txBox="1"/>
          <p:nvPr>
            <p:ph idx="2"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34" name="Google Shape;134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68520" y="1825560"/>
            <a:ext cx="5453640" cy="435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68520" y="1825560"/>
            <a:ext cx="5453640" cy="435096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idx="1"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2"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3"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"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3"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2"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0"/>
          <p:cNvSpPr txBox="1"/>
          <p:nvPr>
            <p:ph idx="3"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3960" y="1371600"/>
            <a:ext cx="12191760" cy="3395880"/>
          </a:xfrm>
          <a:prstGeom prst="rect">
            <a:avLst/>
          </a:prstGeom>
          <a:solidFill>
            <a:srgbClr val="263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/>
          <p:nvPr/>
        </p:nvSpPr>
        <p:spPr>
          <a:xfrm>
            <a:off x="0" y="267840"/>
            <a:ext cx="12191760" cy="1165680"/>
          </a:xfrm>
          <a:prstGeom prst="rect">
            <a:avLst/>
          </a:prstGeom>
          <a:solidFill>
            <a:srgbClr val="263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4" name="Google Shape;74;p14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6" name="Google Shape;76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56240" y="6346800"/>
            <a:ext cx="3657240" cy="3582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18.jp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hyperlink" Target="http://drive.google.com/file/d/1ebzP8hF_-S16w36gO3C8L8AI6pruXNrM/view" TargetMode="External"/><Relationship Id="rId5" Type="http://schemas.openxmlformats.org/officeDocument/2006/relationships/image" Target="../media/image9.jpg"/><Relationship Id="rId6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eYLwyW2QJZn2u_C9H27eonV5B1T-0skF/view" TargetMode="Externa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/>
        </p:nvSpPr>
        <p:spPr>
          <a:xfrm>
            <a:off x="519700" y="2617319"/>
            <a:ext cx="121917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Shadow</a:t>
            </a:r>
            <a:r>
              <a:rPr b="1" lang="en-US" sz="6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Hand</a:t>
            </a:r>
            <a:endParaRPr b="1" sz="6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 3 DoF animatronic hand</a:t>
            </a:r>
            <a:endParaRPr b="1" sz="4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7"/>
          <p:cNvSpPr/>
          <p:nvPr/>
        </p:nvSpPr>
        <p:spPr>
          <a:xfrm>
            <a:off x="519701" y="5412500"/>
            <a:ext cx="7894200" cy="10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MEGN</a:t>
            </a:r>
            <a:r>
              <a:rPr b="1" i="0" lang="en-US" sz="25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 5</a:t>
            </a:r>
            <a:r>
              <a:rPr b="1" lang="en-US" sz="250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40 - Team 2</a:t>
            </a:r>
            <a:endParaRPr b="0" i="0" sz="2500" u="none" cap="none" strike="noStrike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Ramprasad Rajagopalan </a:t>
            </a:r>
            <a:r>
              <a:rPr b="1" i="0" lang="en-US" sz="25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i="0" sz="2500" u="none" cap="none" strike="noStrike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Bhuvan Tej Kanigiri</a:t>
            </a:r>
            <a:endParaRPr b="0" i="0" sz="2500" u="none" cap="none" strike="noStrike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2120"/>
            <a:ext cx="4600080" cy="8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6" name="Google Shape;14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6775" y="298551"/>
            <a:ext cx="7325750" cy="549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p28"/>
          <p:cNvSpPr txBox="1"/>
          <p:nvPr/>
        </p:nvSpPr>
        <p:spPr>
          <a:xfrm>
            <a:off x="838080" y="152400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Design Problem</a:t>
            </a:r>
            <a:endParaRPr b="1" sz="5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8"/>
          <p:cNvSpPr txBox="1"/>
          <p:nvPr/>
        </p:nvSpPr>
        <p:spPr>
          <a:xfrm>
            <a:off x="671725" y="1673425"/>
            <a:ext cx="47478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OBJECTIVE: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 DESIGN, FABRICATE AND CONTROL A 3 DoF ANIMATRONIC HAND USING FLEX SENSOR GLOVE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42" y="1477499"/>
            <a:ext cx="3397233" cy="254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0475" y="1477488"/>
            <a:ext cx="2175471" cy="2547937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8"/>
          <p:cNvSpPr txBox="1"/>
          <p:nvPr/>
        </p:nvSpPr>
        <p:spPr>
          <a:xfrm>
            <a:off x="772875" y="4757200"/>
            <a:ext cx="46467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APPLICATION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Teleoperation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Prosthetics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0475" y="4189849"/>
            <a:ext cx="3370368" cy="252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9350" y="4275950"/>
            <a:ext cx="3139326" cy="235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84175" y="4275950"/>
            <a:ext cx="3268292" cy="24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1725" y="2852738"/>
            <a:ext cx="4581525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8"/>
          <p:cNvSpPr txBox="1"/>
          <p:nvPr/>
        </p:nvSpPr>
        <p:spPr>
          <a:xfrm>
            <a:off x="11107675" y="3698600"/>
            <a:ext cx="5193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[1]</a:t>
            </a:r>
            <a:endParaRPr/>
          </a:p>
        </p:txBody>
      </p:sp>
      <p:sp>
        <p:nvSpPr>
          <p:cNvPr id="162" name="Google Shape;162;p28"/>
          <p:cNvSpPr txBox="1"/>
          <p:nvPr/>
        </p:nvSpPr>
        <p:spPr>
          <a:xfrm>
            <a:off x="1145900" y="6435125"/>
            <a:ext cx="29490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[1] Google stock images</a:t>
            </a: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/>
          <p:nvPr/>
        </p:nvSpPr>
        <p:spPr>
          <a:xfrm>
            <a:off x="6521050" y="2091925"/>
            <a:ext cx="1825200" cy="1775100"/>
          </a:xfrm>
          <a:prstGeom prst="bracePair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9"/>
          <p:cNvSpPr txBox="1"/>
          <p:nvPr/>
        </p:nvSpPr>
        <p:spPr>
          <a:xfrm>
            <a:off x="838080" y="152400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Overview of the solution</a:t>
            </a:r>
            <a:endParaRPr b="1" sz="5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746069" y="2417054"/>
            <a:ext cx="4503150" cy="2751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3232517" y="2269680"/>
            <a:ext cx="4501466" cy="29170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p29"/>
          <p:cNvCxnSpPr>
            <a:stCxn id="170" idx="2"/>
          </p:cNvCxnSpPr>
          <p:nvPr/>
        </p:nvCxnSpPr>
        <p:spPr>
          <a:xfrm flipH="1" rot="10800000">
            <a:off x="2881191" y="3790939"/>
            <a:ext cx="1149900" cy="1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" name="Google Shape;173;p29"/>
          <p:cNvCxnSpPr/>
          <p:nvPr/>
        </p:nvCxnSpPr>
        <p:spPr>
          <a:xfrm flipH="1" rot="10800000">
            <a:off x="1087300" y="2371290"/>
            <a:ext cx="2066700" cy="846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" name="Google Shape;174;p29"/>
          <p:cNvSpPr txBox="1"/>
          <p:nvPr/>
        </p:nvSpPr>
        <p:spPr>
          <a:xfrm>
            <a:off x="2939888" y="1921221"/>
            <a:ext cx="11688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Flex Sensor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data at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100 Hz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5" name="Google Shape;175;p29"/>
          <p:cNvCxnSpPr/>
          <p:nvPr/>
        </p:nvCxnSpPr>
        <p:spPr>
          <a:xfrm>
            <a:off x="5519397" y="5220040"/>
            <a:ext cx="1746900" cy="239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" name="Google Shape;176;p29"/>
          <p:cNvSpPr txBox="1"/>
          <p:nvPr/>
        </p:nvSpPr>
        <p:spPr>
          <a:xfrm>
            <a:off x="7106510" y="5209515"/>
            <a:ext cx="11688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Micro s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ervo motors with 20ms input PWM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9"/>
          <p:cNvSpPr txBox="1"/>
          <p:nvPr/>
        </p:nvSpPr>
        <p:spPr>
          <a:xfrm>
            <a:off x="2881200" y="3935525"/>
            <a:ext cx="10233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Arduino microcontroller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8" name="Google Shape;178;p29"/>
          <p:cNvCxnSpPr>
            <a:endCxn id="179" idx="1"/>
          </p:cNvCxnSpPr>
          <p:nvPr/>
        </p:nvCxnSpPr>
        <p:spPr>
          <a:xfrm flipH="1" rot="10800000">
            <a:off x="970013" y="5259896"/>
            <a:ext cx="2074500" cy="292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9" name="Google Shape;179;p29"/>
          <p:cNvSpPr txBox="1"/>
          <p:nvPr/>
        </p:nvSpPr>
        <p:spPr>
          <a:xfrm>
            <a:off x="3044513" y="5057846"/>
            <a:ext cx="11688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Glove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0" name="Google Shape;180;p29"/>
          <p:cNvCxnSpPr/>
          <p:nvPr/>
        </p:nvCxnSpPr>
        <p:spPr>
          <a:xfrm>
            <a:off x="5991298" y="4542038"/>
            <a:ext cx="1558200" cy="84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" name="Google Shape;181;p29"/>
          <p:cNvSpPr txBox="1"/>
          <p:nvPr/>
        </p:nvSpPr>
        <p:spPr>
          <a:xfrm>
            <a:off x="7266298" y="4341488"/>
            <a:ext cx="13101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Palm/Finger mount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9"/>
          <p:cNvSpPr txBox="1"/>
          <p:nvPr/>
        </p:nvSpPr>
        <p:spPr>
          <a:xfrm>
            <a:off x="420813" y="6180175"/>
            <a:ext cx="27456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Right hand glove worn by human operator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9"/>
          <p:cNvSpPr txBox="1"/>
          <p:nvPr/>
        </p:nvSpPr>
        <p:spPr>
          <a:xfrm>
            <a:off x="4110438" y="6044325"/>
            <a:ext cx="27456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3 DoF animatronic hand - dorsal side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4" name="Google Shape;184;p29"/>
          <p:cNvCxnSpPr/>
          <p:nvPr/>
        </p:nvCxnSpPr>
        <p:spPr>
          <a:xfrm flipH="1" rot="10800000">
            <a:off x="5662200" y="2290950"/>
            <a:ext cx="1604100" cy="155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5" name="Google Shape;185;p29"/>
          <p:cNvSpPr txBox="1"/>
          <p:nvPr/>
        </p:nvSpPr>
        <p:spPr>
          <a:xfrm>
            <a:off x="6941798" y="2091925"/>
            <a:ext cx="13101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Distal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phalange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6" name="Google Shape;186;p29"/>
          <p:cNvCxnSpPr/>
          <p:nvPr/>
        </p:nvCxnSpPr>
        <p:spPr>
          <a:xfrm>
            <a:off x="5565698" y="2847175"/>
            <a:ext cx="1605600" cy="141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" name="Google Shape;187;p29"/>
          <p:cNvSpPr txBox="1"/>
          <p:nvPr/>
        </p:nvSpPr>
        <p:spPr>
          <a:xfrm>
            <a:off x="6941798" y="2709925"/>
            <a:ext cx="13101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Intermediate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phalange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8" name="Google Shape;188;p29"/>
          <p:cNvCxnSpPr/>
          <p:nvPr/>
        </p:nvCxnSpPr>
        <p:spPr>
          <a:xfrm flipH="1" rot="10800000">
            <a:off x="5613148" y="3614500"/>
            <a:ext cx="1558200" cy="2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9" name="Google Shape;189;p29"/>
          <p:cNvSpPr txBox="1"/>
          <p:nvPr/>
        </p:nvSpPr>
        <p:spPr>
          <a:xfrm>
            <a:off x="6941798" y="3390338"/>
            <a:ext cx="13101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Proximal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phalange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9"/>
          <p:cNvSpPr txBox="1"/>
          <p:nvPr/>
        </p:nvSpPr>
        <p:spPr>
          <a:xfrm rot="-5400000">
            <a:off x="7603604" y="2777425"/>
            <a:ext cx="17007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Middle finger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7919637" y="2240538"/>
            <a:ext cx="4499951" cy="2999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" name="Google Shape;192;p29"/>
          <p:cNvCxnSpPr/>
          <p:nvPr/>
        </p:nvCxnSpPr>
        <p:spPr>
          <a:xfrm flipH="1" rot="10800000">
            <a:off x="5489425" y="1795425"/>
            <a:ext cx="1621500" cy="664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" name="Google Shape;193;p29"/>
          <p:cNvSpPr txBox="1"/>
          <p:nvPr/>
        </p:nvSpPr>
        <p:spPr>
          <a:xfrm>
            <a:off x="8796813" y="6097500"/>
            <a:ext cx="27456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3 DoF animatronic hand - palmer side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9"/>
          <p:cNvSpPr txBox="1"/>
          <p:nvPr/>
        </p:nvSpPr>
        <p:spPr>
          <a:xfrm>
            <a:off x="6880150" y="1562525"/>
            <a:ext cx="16215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Rubber bands - antagonist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5" name="Google Shape;195;p29"/>
          <p:cNvCxnSpPr/>
          <p:nvPr/>
        </p:nvCxnSpPr>
        <p:spPr>
          <a:xfrm flipH="1">
            <a:off x="8426775" y="3924650"/>
            <a:ext cx="1840200" cy="2123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6" name="Google Shape;196;p29"/>
          <p:cNvSpPr txBox="1"/>
          <p:nvPr/>
        </p:nvSpPr>
        <p:spPr>
          <a:xfrm>
            <a:off x="7171350" y="6003550"/>
            <a:ext cx="16215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Fishing wire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 rotWithShape="1">
          <a:blip r:embed="rId3">
            <a:alphaModFix/>
          </a:blip>
          <a:srcRect b="7244" l="0" r="0" t="0"/>
          <a:stretch/>
        </p:blipFill>
        <p:spPr>
          <a:xfrm rot="-5400000">
            <a:off x="-270352" y="3581027"/>
            <a:ext cx="4473450" cy="33369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" name="Google Shape;203;p30"/>
          <p:cNvCxnSpPr/>
          <p:nvPr/>
        </p:nvCxnSpPr>
        <p:spPr>
          <a:xfrm>
            <a:off x="831265" y="4595681"/>
            <a:ext cx="973800" cy="328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30"/>
          <p:cNvCxnSpPr/>
          <p:nvPr/>
        </p:nvCxnSpPr>
        <p:spPr>
          <a:xfrm>
            <a:off x="1804958" y="4929681"/>
            <a:ext cx="2098800" cy="140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30"/>
          <p:cNvCxnSpPr/>
          <p:nvPr/>
        </p:nvCxnSpPr>
        <p:spPr>
          <a:xfrm flipH="1" rot="10800000">
            <a:off x="1653864" y="4913955"/>
            <a:ext cx="150900" cy="4698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30"/>
          <p:cNvCxnSpPr/>
          <p:nvPr/>
        </p:nvCxnSpPr>
        <p:spPr>
          <a:xfrm>
            <a:off x="881630" y="5618610"/>
            <a:ext cx="1410300" cy="313200"/>
          </a:xfrm>
          <a:prstGeom prst="straightConnector1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Google Shape;207;p30"/>
          <p:cNvSpPr txBox="1"/>
          <p:nvPr/>
        </p:nvSpPr>
        <p:spPr>
          <a:xfrm>
            <a:off x="838080" y="152400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Design Challenges</a:t>
            </a:r>
            <a:endParaRPr b="1" sz="5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30"/>
          <p:cNvSpPr txBox="1"/>
          <p:nvPr/>
        </p:nvSpPr>
        <p:spPr>
          <a:xfrm>
            <a:off x="423503" y="1738886"/>
            <a:ext cx="6965100" cy="44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Human hand proportion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Placement of servo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Limited servo motion - 0 ~ 165 deg - effective pull length ~ 28mm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Sensitivity of servo motors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Fixing flex sensor to gloves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Thresholding for different hand sizes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Friction in 3D printed parts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p30" title="VID_20200428_004959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0350" y="3313105"/>
            <a:ext cx="5791651" cy="3257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56399" y="2995800"/>
            <a:ext cx="5149776" cy="38623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p30"/>
          <p:cNvCxnSpPr/>
          <p:nvPr/>
        </p:nvCxnSpPr>
        <p:spPr>
          <a:xfrm flipH="1">
            <a:off x="5470125" y="3219225"/>
            <a:ext cx="122100" cy="1579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30"/>
          <p:cNvCxnSpPr/>
          <p:nvPr/>
        </p:nvCxnSpPr>
        <p:spPr>
          <a:xfrm>
            <a:off x="5470125" y="4798725"/>
            <a:ext cx="76500" cy="489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8" name="Google Shape;21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831" y="1616600"/>
            <a:ext cx="8089782" cy="471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1"/>
          <p:cNvSpPr txBox="1"/>
          <p:nvPr/>
        </p:nvSpPr>
        <p:spPr>
          <a:xfrm>
            <a:off x="838080" y="152400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Pseudo chart</a:t>
            </a:r>
            <a:endParaRPr b="1" sz="5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/>
          <p:nvPr/>
        </p:nvSpPr>
        <p:spPr>
          <a:xfrm>
            <a:off x="838080" y="152400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Schematic diagram</a:t>
            </a:r>
            <a:endParaRPr b="1" sz="5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100" y="1706100"/>
            <a:ext cx="6985951" cy="44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8775" y="2163300"/>
            <a:ext cx="2127525" cy="298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/>
          <p:nvPr/>
        </p:nvSpPr>
        <p:spPr>
          <a:xfrm>
            <a:off x="838080" y="152400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Next steps and Lesson learned</a:t>
            </a:r>
            <a:endParaRPr b="1" sz="5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33"/>
          <p:cNvSpPr txBox="1"/>
          <p:nvPr/>
        </p:nvSpPr>
        <p:spPr>
          <a:xfrm>
            <a:off x="7661675" y="6206800"/>
            <a:ext cx="34776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34" name="Google Shape;234;p3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5" name="Google Shape;235;p33"/>
          <p:cNvSpPr txBox="1"/>
          <p:nvPr/>
        </p:nvSpPr>
        <p:spPr>
          <a:xfrm>
            <a:off x="706975" y="1629950"/>
            <a:ext cx="10777500" cy="44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Next work?  Why ? 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Wireless data transfer.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Increasing the gain by using better torque motor.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Custom PCB and power distribution.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Building the platform.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Lessons learned and What to change?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Programming with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Embedded C and ring-buffers in real-time applications.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Design challenges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Kinematic study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Interface for different user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1" name="Google Shape;241;p34"/>
          <p:cNvSpPr txBox="1"/>
          <p:nvPr/>
        </p:nvSpPr>
        <p:spPr>
          <a:xfrm>
            <a:off x="914280" y="152400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 b="1" sz="5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34"/>
          <p:cNvSpPr txBox="1"/>
          <p:nvPr/>
        </p:nvSpPr>
        <p:spPr>
          <a:xfrm>
            <a:off x="4171950" y="2970600"/>
            <a:ext cx="3848100" cy="9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8" name="Google Shape;248;p35"/>
          <p:cNvSpPr txBox="1"/>
          <p:nvPr/>
        </p:nvSpPr>
        <p:spPr>
          <a:xfrm>
            <a:off x="914280" y="152400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Demo-ish</a:t>
            </a:r>
            <a:endParaRPr b="1" sz="5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9" name="Google Shape;249;p35" title="VID_20200428_003750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4613" y="1330150"/>
            <a:ext cx="9962774" cy="560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